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0" r:id="rId4"/>
    <p:sldId id="258" r:id="rId5"/>
  </p:sldIdLst>
  <p:sldSz cx="9144000" cy="6858000" type="screen4x3"/>
  <p:notesSz cx="666273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94671" autoAdjust="0"/>
  </p:normalViewPr>
  <p:slideViewPr>
    <p:cSldViewPr>
      <p:cViewPr>
        <p:scale>
          <a:sx n="66" d="100"/>
          <a:sy n="66" d="100"/>
        </p:scale>
        <p:origin x="-127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NL" smtClean="0"/>
              <a:t>www.sezen.nl 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92458-8224-47CE-A674-F360763618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016632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NL" smtClean="0"/>
              <a:t>www.sezen.nl 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6F470-B180-40E4-9629-D871C909CA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600822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www.sezen.nl 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09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www.sezen.nl 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6692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www.sezen.nl 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09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85FE-F6A8-48D6-9EAE-F493552B4798}" type="datetimeFigureOut">
              <a:rPr lang="nl-NL" smtClean="0"/>
              <a:t>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4780-9279-495F-AB6E-140A2648DD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34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85FE-F6A8-48D6-9EAE-F493552B4798}" type="datetimeFigureOut">
              <a:rPr lang="nl-NL" smtClean="0"/>
              <a:t>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4780-9279-495F-AB6E-140A2648DD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924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85FE-F6A8-48D6-9EAE-F493552B4798}" type="datetimeFigureOut">
              <a:rPr lang="nl-NL" smtClean="0"/>
              <a:t>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4780-9279-495F-AB6E-140A2648DD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963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85FE-F6A8-48D6-9EAE-F493552B4798}" type="datetimeFigureOut">
              <a:rPr lang="nl-NL" smtClean="0"/>
              <a:t>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4780-9279-495F-AB6E-140A2648DD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360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85FE-F6A8-48D6-9EAE-F493552B4798}" type="datetimeFigureOut">
              <a:rPr lang="nl-NL" smtClean="0"/>
              <a:t>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4780-9279-495F-AB6E-140A2648DD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750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85FE-F6A8-48D6-9EAE-F493552B4798}" type="datetimeFigureOut">
              <a:rPr lang="nl-NL" smtClean="0"/>
              <a:t>3-11-2015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4780-9279-495F-AB6E-140A2648DD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6165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85FE-F6A8-48D6-9EAE-F493552B4798}" type="datetimeFigureOut">
              <a:rPr lang="nl-NL" smtClean="0"/>
              <a:t>3-11-2015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4780-9279-495F-AB6E-140A2648DD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2713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85FE-F6A8-48D6-9EAE-F493552B4798}" type="datetimeFigureOut">
              <a:rPr lang="nl-NL" smtClean="0"/>
              <a:t>3-11-2015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4780-9279-495F-AB6E-140A2648DD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320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85FE-F6A8-48D6-9EAE-F493552B4798}" type="datetimeFigureOut">
              <a:rPr lang="nl-NL" smtClean="0"/>
              <a:t>3-11-2015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4780-9279-495F-AB6E-140A2648DD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51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85FE-F6A8-48D6-9EAE-F493552B4798}" type="datetimeFigureOut">
              <a:rPr lang="nl-NL" smtClean="0"/>
              <a:t>3-11-2015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4780-9279-495F-AB6E-140A2648DD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691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85FE-F6A8-48D6-9EAE-F493552B4798}" type="datetimeFigureOut">
              <a:rPr lang="nl-NL" smtClean="0"/>
              <a:t>3-11-2015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4780-9279-495F-AB6E-140A2648DD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344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285FE-F6A8-48D6-9EAE-F493552B4798}" type="datetimeFigureOut">
              <a:rPr lang="nl-NL" smtClean="0"/>
              <a:t>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C4780-9279-495F-AB6E-140A2648DD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878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827584" y="612845"/>
            <a:ext cx="705678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i="1" dirty="0" smtClean="0">
                <a:latin typeface="Futura Lt BT" pitchFamily="34" charset="0"/>
              </a:rPr>
              <a:t>Vier vormen van betekenisgeving</a:t>
            </a:r>
          </a:p>
          <a:p>
            <a:endParaRPr lang="nl-NL" b="1" i="1" dirty="0">
              <a:latin typeface="Futura Lt BT" pitchFamily="34" charset="0"/>
            </a:endParaRPr>
          </a:p>
          <a:p>
            <a:r>
              <a:rPr lang="nl-NL" b="1" i="1" dirty="0" smtClean="0">
                <a:latin typeface="Futura Lt BT" pitchFamily="34" charset="0"/>
              </a:rPr>
              <a:t>Rationele </a:t>
            </a:r>
            <a:r>
              <a:rPr lang="nl-NL" b="1" i="1" dirty="0">
                <a:latin typeface="Futura Lt BT" pitchFamily="34" charset="0"/>
              </a:rPr>
              <a:t>betekenisgeving</a:t>
            </a:r>
            <a:endParaRPr lang="nl-NL" dirty="0">
              <a:latin typeface="Futura Lt BT" pitchFamily="34" charset="0"/>
            </a:endParaRPr>
          </a:p>
          <a:p>
            <a:r>
              <a:rPr lang="nl-NL" dirty="0" smtClean="0">
                <a:latin typeface="Futura Lt BT" pitchFamily="34" charset="0"/>
              </a:rPr>
              <a:t>Je geeft alleen betekenis aan die </a:t>
            </a:r>
            <a:r>
              <a:rPr lang="nl-NL" dirty="0">
                <a:latin typeface="Futura Lt BT" pitchFamily="34" charset="0"/>
              </a:rPr>
              <a:t>dingen of verschijnselen die je als een gevolg van een oorzaak kunt </a:t>
            </a:r>
            <a:r>
              <a:rPr lang="nl-NL" dirty="0" smtClean="0">
                <a:latin typeface="Futura Lt BT" pitchFamily="34" charset="0"/>
              </a:rPr>
              <a:t>zien. Je kunt </a:t>
            </a:r>
            <a:r>
              <a:rPr lang="nl-NL" dirty="0">
                <a:latin typeface="Futura Lt BT" pitchFamily="34" charset="0"/>
              </a:rPr>
              <a:t>het waargenomen verschijnsel </a:t>
            </a:r>
            <a:r>
              <a:rPr lang="nl-NL" dirty="0" smtClean="0">
                <a:latin typeface="Futura Lt BT" pitchFamily="34" charset="0"/>
              </a:rPr>
              <a:t>verklaren.</a:t>
            </a:r>
            <a:endParaRPr lang="nl-NL" dirty="0">
              <a:latin typeface="Futura Lt BT" pitchFamily="34" charset="0"/>
            </a:endParaRPr>
          </a:p>
          <a:p>
            <a:r>
              <a:rPr lang="nl-NL" dirty="0">
                <a:latin typeface="Futura Lt BT" pitchFamily="34" charset="0"/>
              </a:rPr>
              <a:t> </a:t>
            </a:r>
          </a:p>
          <a:p>
            <a:r>
              <a:rPr lang="nl-NL" b="1" i="1" dirty="0" err="1">
                <a:latin typeface="Futura Lt BT" pitchFamily="34" charset="0"/>
              </a:rPr>
              <a:t>Zelfreferentiële</a:t>
            </a:r>
            <a:r>
              <a:rPr lang="nl-NL" b="1" i="1" dirty="0">
                <a:latin typeface="Futura Lt BT" pitchFamily="34" charset="0"/>
              </a:rPr>
              <a:t> betekenisgeving</a:t>
            </a:r>
          </a:p>
          <a:p>
            <a:r>
              <a:rPr lang="nl-NL" dirty="0">
                <a:latin typeface="Futura Lt BT" pitchFamily="34" charset="0"/>
              </a:rPr>
              <a:t>Je gaat uit van jezelf. Alleen die dingen of verschijnselen die voor jou van belang zijn geef je </a:t>
            </a:r>
            <a:r>
              <a:rPr lang="nl-NL" dirty="0" smtClean="0">
                <a:latin typeface="Futura Lt BT" pitchFamily="34" charset="0"/>
              </a:rPr>
              <a:t>betekenis.</a:t>
            </a:r>
            <a:endParaRPr lang="nl-NL" dirty="0">
              <a:latin typeface="Futura Lt BT" pitchFamily="34" charset="0"/>
            </a:endParaRPr>
          </a:p>
          <a:p>
            <a:r>
              <a:rPr lang="nl-NL" dirty="0">
                <a:latin typeface="Futura Lt BT" pitchFamily="34" charset="0"/>
              </a:rPr>
              <a:t> </a:t>
            </a:r>
          </a:p>
          <a:p>
            <a:r>
              <a:rPr lang="nl-NL" b="1" i="1" dirty="0">
                <a:latin typeface="Futura Lt BT" pitchFamily="34" charset="0"/>
              </a:rPr>
              <a:t>Sociale betekenisgeving </a:t>
            </a:r>
            <a:endParaRPr lang="nl-NL" dirty="0">
              <a:latin typeface="Futura Lt BT" pitchFamily="34" charset="0"/>
            </a:endParaRPr>
          </a:p>
          <a:p>
            <a:r>
              <a:rPr lang="nl-NL" dirty="0">
                <a:latin typeface="Futura Lt BT" pitchFamily="34" charset="0"/>
              </a:rPr>
              <a:t>De ander geeft je betekenis. Alleen die dingen of verschijnselen die voor de groep betekenis hebben geef je betekenis.</a:t>
            </a:r>
          </a:p>
          <a:p>
            <a:r>
              <a:rPr lang="nl-NL" dirty="0">
                <a:latin typeface="Futura Lt BT" pitchFamily="34" charset="0"/>
              </a:rPr>
              <a:t> </a:t>
            </a:r>
          </a:p>
          <a:p>
            <a:r>
              <a:rPr lang="nl-NL" b="1" i="1" dirty="0">
                <a:latin typeface="Futura Lt BT" pitchFamily="34" charset="0"/>
              </a:rPr>
              <a:t>Evolutionaire betekenisgeving</a:t>
            </a:r>
          </a:p>
          <a:p>
            <a:r>
              <a:rPr lang="nl-NL" dirty="0" smtClean="0">
                <a:latin typeface="Futura Lt BT" pitchFamily="34" charset="0"/>
              </a:rPr>
              <a:t>De betekenis die je aan een verschijnsel geeft is dat het een </a:t>
            </a:r>
            <a:r>
              <a:rPr lang="nl-NL" dirty="0">
                <a:latin typeface="Futura Lt BT" pitchFamily="34" charset="0"/>
              </a:rPr>
              <a:t>expressie </a:t>
            </a:r>
            <a:r>
              <a:rPr lang="nl-NL" dirty="0" smtClean="0">
                <a:latin typeface="Futura Lt BT" pitchFamily="34" charset="0"/>
              </a:rPr>
              <a:t>is van </a:t>
            </a:r>
            <a:r>
              <a:rPr lang="nl-NL" dirty="0">
                <a:latin typeface="Futura Lt BT" pitchFamily="34" charset="0"/>
              </a:rPr>
              <a:t>alle invloeden die er zijn.</a:t>
            </a:r>
          </a:p>
          <a:p>
            <a:r>
              <a:rPr lang="nl-NL" dirty="0"/>
              <a:t> </a:t>
            </a:r>
            <a:endParaRPr lang="nl-NL" dirty="0" smtClean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47" y="6264068"/>
            <a:ext cx="1365504" cy="23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6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865627" y="332656"/>
            <a:ext cx="8208913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NL" sz="2000" b="1" i="1" dirty="0" smtClean="0">
              <a:latin typeface="Futura Lt BT" pitchFamily="34" charset="0"/>
            </a:endParaRPr>
          </a:p>
          <a:p>
            <a:r>
              <a:rPr lang="nl-NL" sz="2000" b="1" i="1" dirty="0" smtClean="0">
                <a:latin typeface="Futura Lt BT" pitchFamily="34" charset="0"/>
              </a:rPr>
              <a:t>Oriëntaties</a:t>
            </a:r>
            <a:r>
              <a:rPr lang="nl-NL" sz="2000" b="1" i="1" dirty="0">
                <a:latin typeface="Futura Lt BT" pitchFamily="34" charset="0"/>
              </a:rPr>
              <a:t/>
            </a:r>
            <a:br>
              <a:rPr lang="nl-NL" sz="2000" b="1" i="1" dirty="0">
                <a:latin typeface="Futura Lt BT" pitchFamily="34" charset="0"/>
              </a:rPr>
            </a:br>
            <a:r>
              <a:rPr lang="nl-NL" dirty="0" smtClean="0">
                <a:latin typeface="Futura Lt BT" pitchFamily="34" charset="0"/>
              </a:rPr>
              <a:t>Een </a:t>
            </a:r>
            <a:r>
              <a:rPr lang="nl-NL" dirty="0">
                <a:latin typeface="Futura Lt BT" pitchFamily="34" charset="0"/>
              </a:rPr>
              <a:t>oriëntatie laat je vooringenomenheid zien in vormen van betekenisgeving</a:t>
            </a:r>
          </a:p>
          <a:p>
            <a:endParaRPr lang="nl-NL" b="1" i="1" dirty="0">
              <a:latin typeface="Futura Lt BT" pitchFamily="34" charset="0"/>
            </a:endParaRPr>
          </a:p>
          <a:p>
            <a:endParaRPr lang="nl-NL" b="1" i="1" dirty="0" smtClean="0">
              <a:latin typeface="Futura Lt BT" pitchFamily="34" charset="0"/>
            </a:endParaRPr>
          </a:p>
          <a:p>
            <a:r>
              <a:rPr lang="nl-NL" b="1" i="1" dirty="0" smtClean="0">
                <a:latin typeface="Futura Lt BT" pitchFamily="34" charset="0"/>
              </a:rPr>
              <a:t>Rationele</a:t>
            </a:r>
            <a:r>
              <a:rPr lang="nl-NL" b="1" i="1" dirty="0">
                <a:latin typeface="Futura Lt BT" pitchFamily="34" charset="0"/>
              </a:rPr>
              <a:t>: vooringenomen rationeel betekenis te geven</a:t>
            </a:r>
          </a:p>
          <a:p>
            <a:endParaRPr lang="nl-NL" dirty="0">
              <a:latin typeface="Futura Lt BT" pitchFamily="34" charset="0"/>
            </a:endParaRPr>
          </a:p>
          <a:p>
            <a:r>
              <a:rPr lang="nl-NL" b="1" i="1" dirty="0">
                <a:latin typeface="Futura Lt BT" pitchFamily="34" charset="0"/>
              </a:rPr>
              <a:t>Zelfreferentiële: vooringenomen zelfreferentieel betekenis te geven</a:t>
            </a:r>
          </a:p>
          <a:p>
            <a:endParaRPr lang="nl-NL" dirty="0">
              <a:latin typeface="Futura Lt BT" pitchFamily="34" charset="0"/>
            </a:endParaRPr>
          </a:p>
          <a:p>
            <a:r>
              <a:rPr lang="nl-NL" b="1" i="1" dirty="0">
                <a:latin typeface="Futura Lt BT" pitchFamily="34" charset="0"/>
              </a:rPr>
              <a:t>Sociale: vooringenomen sociale betekenisgeving te geven</a:t>
            </a:r>
            <a:endParaRPr lang="nl-NL" dirty="0">
              <a:latin typeface="Futura Lt BT" pitchFamily="34" charset="0"/>
            </a:endParaRPr>
          </a:p>
          <a:p>
            <a:r>
              <a:rPr lang="nl-NL" dirty="0">
                <a:latin typeface="Futura Lt BT" pitchFamily="34" charset="0"/>
              </a:rPr>
              <a:t> </a:t>
            </a:r>
          </a:p>
          <a:p>
            <a:r>
              <a:rPr lang="nl-NL" b="1" i="1" dirty="0">
                <a:latin typeface="Futura Lt BT" pitchFamily="34" charset="0"/>
              </a:rPr>
              <a:t>Open: vooringenomen evolutionair betekenis te geven</a:t>
            </a:r>
          </a:p>
          <a:p>
            <a:endParaRPr lang="nl-NL" dirty="0" smtClean="0">
              <a:latin typeface="Futura Lt BT" pitchFamily="34" charset="0"/>
            </a:endParaRPr>
          </a:p>
          <a:p>
            <a:endParaRPr lang="nl-NL" dirty="0">
              <a:latin typeface="Futura Lt BT" pitchFamily="34" charset="0"/>
            </a:endParaRPr>
          </a:p>
          <a:p>
            <a:r>
              <a:rPr lang="nl-NL" b="1" i="1" dirty="0" smtClean="0">
                <a:latin typeface="Futura Lt BT" pitchFamily="34" charset="0"/>
              </a:rPr>
              <a:t>Interne </a:t>
            </a:r>
            <a:r>
              <a:rPr lang="nl-NL" b="1" i="1" dirty="0">
                <a:latin typeface="Futura Lt BT" pitchFamily="34" charset="0"/>
              </a:rPr>
              <a:t>oriëntatie</a:t>
            </a:r>
            <a:r>
              <a:rPr lang="nl-NL" dirty="0">
                <a:latin typeface="Futura Lt BT" pitchFamily="34" charset="0"/>
              </a:rPr>
              <a:t> </a:t>
            </a:r>
          </a:p>
          <a:p>
            <a:r>
              <a:rPr lang="nl-NL" dirty="0">
                <a:latin typeface="Futura Lt BT" pitchFamily="34" charset="0"/>
              </a:rPr>
              <a:t>Combinatie van zelfreferentiële en rationele betekenisgeving</a:t>
            </a:r>
          </a:p>
          <a:p>
            <a:endParaRPr lang="nl-NL" dirty="0">
              <a:latin typeface="Futura Lt BT" pitchFamily="34" charset="0"/>
            </a:endParaRPr>
          </a:p>
          <a:p>
            <a:r>
              <a:rPr lang="nl-NL" b="1" i="1" dirty="0">
                <a:latin typeface="Futura Lt BT" pitchFamily="34" charset="0"/>
              </a:rPr>
              <a:t>Externe oriëntatie</a:t>
            </a:r>
            <a:endParaRPr lang="nl-NL" dirty="0">
              <a:latin typeface="Futura Lt BT" pitchFamily="34" charset="0"/>
            </a:endParaRPr>
          </a:p>
          <a:p>
            <a:r>
              <a:rPr lang="nl-NL" dirty="0">
                <a:latin typeface="Futura Lt BT" pitchFamily="34" charset="0"/>
              </a:rPr>
              <a:t>Combinatie van sociale en evolutionaire betekenisgeving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236679"/>
            <a:ext cx="1365504" cy="237744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47" y="6264068"/>
            <a:ext cx="1365504" cy="23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60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755576" y="43458"/>
            <a:ext cx="784887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NL" sz="2000" b="1" i="1" dirty="0" smtClean="0">
              <a:latin typeface="Futura Lt BT" pitchFamily="34" charset="0"/>
            </a:endParaRPr>
          </a:p>
          <a:p>
            <a:pPr algn="ctr"/>
            <a:endParaRPr lang="nl-NL" sz="2000" b="1" i="1" dirty="0">
              <a:latin typeface="Futura Lt BT" pitchFamily="34" charset="0"/>
            </a:endParaRPr>
          </a:p>
          <a:p>
            <a:pPr algn="ctr"/>
            <a:r>
              <a:rPr lang="nl-NL" sz="2000" b="1" i="1" dirty="0" smtClean="0">
                <a:latin typeface="Futura Lt BT" pitchFamily="34" charset="0"/>
              </a:rPr>
              <a:t>Definitie </a:t>
            </a:r>
            <a:r>
              <a:rPr lang="nl-NL" sz="2000" b="1" i="1" dirty="0">
                <a:latin typeface="Futura Lt BT" pitchFamily="34" charset="0"/>
              </a:rPr>
              <a:t>van de situatie </a:t>
            </a:r>
          </a:p>
          <a:p>
            <a:pPr algn="ctr"/>
            <a:r>
              <a:rPr lang="nl-NL" dirty="0">
                <a:latin typeface="Futura Lt BT" pitchFamily="34" charset="0"/>
              </a:rPr>
              <a:t>De vorm van betekenisgeving waar een omgeving en de omstandigheden daarin toe uitnodigen </a:t>
            </a:r>
          </a:p>
          <a:p>
            <a:endParaRPr lang="nl-NL" b="1" i="1" dirty="0" smtClean="0">
              <a:latin typeface="Futura Lt BT" pitchFamily="34" charset="0"/>
            </a:endParaRPr>
          </a:p>
          <a:p>
            <a:endParaRPr lang="nl-NL" b="1" i="1" dirty="0" smtClean="0">
              <a:latin typeface="Futura Lt BT" pitchFamily="34" charset="0"/>
            </a:endParaRPr>
          </a:p>
          <a:p>
            <a:r>
              <a:rPr lang="nl-NL" b="1" i="1" dirty="0" smtClean="0">
                <a:latin typeface="Futura Lt BT" pitchFamily="34" charset="0"/>
              </a:rPr>
              <a:t>Rationele</a:t>
            </a:r>
            <a:r>
              <a:rPr lang="nl-NL" b="1" i="1" dirty="0">
                <a:latin typeface="Futura Lt BT" pitchFamily="34" charset="0"/>
              </a:rPr>
              <a:t>: </a:t>
            </a:r>
            <a:r>
              <a:rPr lang="nl-NL" dirty="0" smtClean="0">
                <a:latin typeface="Futura Lt BT" pitchFamily="34" charset="0"/>
              </a:rPr>
              <a:t>voor systemen </a:t>
            </a:r>
            <a:r>
              <a:rPr lang="nl-NL" dirty="0">
                <a:latin typeface="Futura Lt BT" pitchFamily="34" charset="0"/>
              </a:rPr>
              <a:t>en procedures</a:t>
            </a:r>
          </a:p>
          <a:p>
            <a:endParaRPr lang="nl-NL" b="1" i="1" dirty="0">
              <a:latin typeface="Futura Lt BT" pitchFamily="34" charset="0"/>
            </a:endParaRPr>
          </a:p>
          <a:p>
            <a:r>
              <a:rPr lang="nl-NL" b="1" i="1" dirty="0">
                <a:latin typeface="Futura Lt BT" pitchFamily="34" charset="0"/>
              </a:rPr>
              <a:t>Zelfreferentiële: </a:t>
            </a:r>
            <a:r>
              <a:rPr lang="nl-NL" dirty="0" smtClean="0">
                <a:latin typeface="Futura Lt BT" pitchFamily="34" charset="0"/>
              </a:rPr>
              <a:t>voor creatieve processen, zoals ontwerpen </a:t>
            </a:r>
            <a:r>
              <a:rPr lang="nl-NL" dirty="0">
                <a:latin typeface="Futura Lt BT" pitchFamily="34" charset="0"/>
              </a:rPr>
              <a:t>van producten.</a:t>
            </a:r>
          </a:p>
          <a:p>
            <a:r>
              <a:rPr lang="nl-NL" dirty="0" smtClean="0">
                <a:latin typeface="Futura Lt BT" pitchFamily="34" charset="0"/>
              </a:rPr>
              <a:t>	</a:t>
            </a:r>
          </a:p>
          <a:p>
            <a:r>
              <a:rPr lang="nl-NL" b="1" i="1" dirty="0" smtClean="0">
                <a:latin typeface="Futura Lt BT" pitchFamily="34" charset="0"/>
              </a:rPr>
              <a:t>Zelfreferentieel </a:t>
            </a:r>
            <a:r>
              <a:rPr lang="nl-NL" b="1" i="1" dirty="0">
                <a:latin typeface="Futura Lt BT" pitchFamily="34" charset="0"/>
              </a:rPr>
              <a:t>– </a:t>
            </a:r>
            <a:r>
              <a:rPr lang="nl-NL" b="1" i="1" dirty="0" smtClean="0">
                <a:latin typeface="Futura Lt BT" pitchFamily="34" charset="0"/>
              </a:rPr>
              <a:t>rationele: </a:t>
            </a:r>
            <a:r>
              <a:rPr lang="nl-NL" dirty="0" smtClean="0">
                <a:latin typeface="Futura Lt BT" pitchFamily="34" charset="0"/>
              </a:rPr>
              <a:t>voor </a:t>
            </a:r>
            <a:r>
              <a:rPr lang="nl-NL" dirty="0" smtClean="0">
                <a:latin typeface="Futura Lt BT" pitchFamily="34" charset="0"/>
              </a:rPr>
              <a:t>inrichting van organisaties in </a:t>
            </a:r>
            <a:r>
              <a:rPr lang="nl-NL" dirty="0">
                <a:latin typeface="Futura Lt BT" pitchFamily="34" charset="0"/>
              </a:rPr>
              <a:t>industrie	</a:t>
            </a:r>
          </a:p>
          <a:p>
            <a:r>
              <a:rPr lang="nl-NL" dirty="0">
                <a:latin typeface="Futura Lt BT" pitchFamily="34" charset="0"/>
              </a:rPr>
              <a:t>	</a:t>
            </a:r>
            <a:endParaRPr lang="nl-NL" b="1" i="1" dirty="0">
              <a:latin typeface="Futura Lt BT" pitchFamily="34" charset="0"/>
            </a:endParaRPr>
          </a:p>
          <a:p>
            <a:r>
              <a:rPr lang="nl-NL" b="1" i="1" dirty="0">
                <a:latin typeface="Futura Lt BT" pitchFamily="34" charset="0"/>
              </a:rPr>
              <a:t>Sociale: </a:t>
            </a:r>
            <a:r>
              <a:rPr lang="nl-NL" dirty="0">
                <a:latin typeface="Futura Lt BT" pitchFamily="34" charset="0"/>
              </a:rPr>
              <a:t>als </a:t>
            </a:r>
            <a:r>
              <a:rPr lang="nl-NL" dirty="0" smtClean="0">
                <a:latin typeface="Futura Lt BT" pitchFamily="34" charset="0"/>
              </a:rPr>
              <a:t>iemands </a:t>
            </a:r>
            <a:r>
              <a:rPr lang="nl-NL" dirty="0">
                <a:latin typeface="Futura Lt BT" pitchFamily="34" charset="0"/>
              </a:rPr>
              <a:t>toestand vraagt om </a:t>
            </a:r>
            <a:r>
              <a:rPr lang="nl-NL" dirty="0" smtClean="0">
                <a:latin typeface="Futura Lt BT" pitchFamily="34" charset="0"/>
              </a:rPr>
              <a:t>hulp</a:t>
            </a:r>
          </a:p>
          <a:p>
            <a:endParaRPr lang="nl-NL" dirty="0">
              <a:latin typeface="Futura Lt BT" pitchFamily="34" charset="0"/>
            </a:endParaRPr>
          </a:p>
          <a:p>
            <a:r>
              <a:rPr lang="nl-NL" b="1" i="1" dirty="0">
                <a:latin typeface="Futura Lt BT" pitchFamily="34" charset="0"/>
              </a:rPr>
              <a:t>Rationeel </a:t>
            </a:r>
            <a:r>
              <a:rPr lang="nl-NL" b="1" i="1" dirty="0" smtClean="0">
                <a:latin typeface="Futura Lt BT" pitchFamily="34" charset="0"/>
              </a:rPr>
              <a:t>sociale</a:t>
            </a:r>
            <a:r>
              <a:rPr lang="nl-NL" dirty="0" smtClean="0">
                <a:latin typeface="Futura Lt BT" pitchFamily="34" charset="0"/>
              </a:rPr>
              <a:t>: voor inrichting van organisaties in bijvoorbeeld zorg</a:t>
            </a:r>
            <a:endParaRPr lang="nl-NL" dirty="0">
              <a:latin typeface="Futura Lt BT" pitchFamily="34" charset="0"/>
            </a:endParaRPr>
          </a:p>
          <a:p>
            <a:r>
              <a:rPr lang="nl-NL" dirty="0">
                <a:latin typeface="Futura Lt BT" pitchFamily="34" charset="0"/>
              </a:rPr>
              <a:t> </a:t>
            </a:r>
          </a:p>
          <a:p>
            <a:r>
              <a:rPr lang="nl-NL" b="1" i="1" dirty="0" smtClean="0">
                <a:latin typeface="Futura Lt BT" pitchFamily="34" charset="0"/>
              </a:rPr>
              <a:t>Evolutionaire: </a:t>
            </a:r>
            <a:r>
              <a:rPr lang="nl-NL" dirty="0">
                <a:latin typeface="Futura Lt BT" pitchFamily="34" charset="0"/>
              </a:rPr>
              <a:t>als evolutie en ontwikkeling hun gang moeten kunnen gaan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47" y="6264068"/>
            <a:ext cx="1365504" cy="23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92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51520" y="541530"/>
            <a:ext cx="871296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000" b="1" dirty="0" smtClean="0">
                <a:latin typeface="Futura Lt BT" pitchFamily="34" charset="0"/>
              </a:rPr>
              <a:t>De rationaliteitswig</a:t>
            </a:r>
          </a:p>
          <a:p>
            <a:pPr algn="ctr"/>
            <a:r>
              <a:rPr lang="nl-NL" dirty="0" smtClean="0">
                <a:latin typeface="Futura Lt BT" pitchFamily="34" charset="0"/>
              </a:rPr>
              <a:t>Als rationele betekenisgeving als wig </a:t>
            </a:r>
            <a:r>
              <a:rPr lang="nl-NL" dirty="0">
                <a:latin typeface="Futura Lt BT" pitchFamily="34" charset="0"/>
              </a:rPr>
              <a:t>werkt </a:t>
            </a:r>
            <a:endParaRPr lang="nl-NL" dirty="0" smtClean="0">
              <a:latin typeface="Futura Lt BT" pitchFamily="34" charset="0"/>
            </a:endParaRPr>
          </a:p>
          <a:p>
            <a:pPr algn="ctr"/>
            <a:r>
              <a:rPr lang="nl-NL" dirty="0" smtClean="0">
                <a:latin typeface="Futura Lt BT" pitchFamily="34" charset="0"/>
              </a:rPr>
              <a:t>tussen de betekenisgeving die </a:t>
            </a:r>
            <a:r>
              <a:rPr lang="nl-NL" dirty="0">
                <a:latin typeface="Futura Lt BT" pitchFamily="34" charset="0"/>
              </a:rPr>
              <a:t>je </a:t>
            </a:r>
            <a:r>
              <a:rPr lang="nl-NL" dirty="0" smtClean="0">
                <a:latin typeface="Futura Lt BT" pitchFamily="34" charset="0"/>
              </a:rPr>
              <a:t>nastreeft en die je </a:t>
            </a:r>
            <a:r>
              <a:rPr lang="nl-NL" dirty="0">
                <a:latin typeface="Futura Lt BT" pitchFamily="34" charset="0"/>
              </a:rPr>
              <a:t>tot stand brengt. </a:t>
            </a:r>
          </a:p>
          <a:p>
            <a:endParaRPr lang="nl-NL" b="1" i="1" dirty="0" smtClean="0">
              <a:latin typeface="Futura Lt BT" pitchFamily="34" charset="0"/>
            </a:endParaRPr>
          </a:p>
          <a:p>
            <a:endParaRPr lang="nl-NL" b="1" i="1" dirty="0" smtClean="0">
              <a:latin typeface="Futura Lt BT" pitchFamily="34" charset="0"/>
            </a:endParaRPr>
          </a:p>
          <a:p>
            <a:pPr algn="ctr"/>
            <a:r>
              <a:rPr lang="nl-NL" b="1" dirty="0" smtClean="0">
                <a:latin typeface="Futura Lt BT" pitchFamily="34" charset="0"/>
              </a:rPr>
              <a:t>De rationaliteitswig in sociale betekenisgeving</a:t>
            </a:r>
          </a:p>
          <a:p>
            <a:pPr algn="ctr"/>
            <a:r>
              <a:rPr lang="nl-NL" dirty="0">
                <a:latin typeface="Futura Lt BT" pitchFamily="34" charset="0"/>
              </a:rPr>
              <a:t>Je kunt een doel stellen en dat op een rationele manier nastreven</a:t>
            </a:r>
          </a:p>
          <a:p>
            <a:pPr algn="ctr"/>
            <a:r>
              <a:rPr lang="nl-NL" dirty="0">
                <a:latin typeface="Futura Lt BT" pitchFamily="34" charset="0"/>
              </a:rPr>
              <a:t>zonder te zien dat de gewenste uitkomst alleen in </a:t>
            </a:r>
          </a:p>
          <a:p>
            <a:pPr algn="ctr"/>
            <a:r>
              <a:rPr lang="nl-NL" dirty="0">
                <a:latin typeface="Futura Lt BT" pitchFamily="34" charset="0"/>
              </a:rPr>
              <a:t>sociale betekenisgeving kan ontstaan.</a:t>
            </a:r>
          </a:p>
          <a:p>
            <a:endParaRPr lang="nl-NL" i="1" dirty="0"/>
          </a:p>
          <a:p>
            <a:pPr algn="ctr"/>
            <a:r>
              <a:rPr lang="nl-NL" dirty="0"/>
              <a:t> </a:t>
            </a:r>
            <a:r>
              <a:rPr lang="nl-NL" b="1" i="1" dirty="0">
                <a:latin typeface="Futura Lt BT" pitchFamily="34" charset="0"/>
              </a:rPr>
              <a:t> </a:t>
            </a:r>
            <a:r>
              <a:rPr lang="nl-NL" b="1" dirty="0">
                <a:latin typeface="Futura Lt BT" pitchFamily="34" charset="0"/>
              </a:rPr>
              <a:t>De rationaliteitswig in </a:t>
            </a:r>
            <a:r>
              <a:rPr lang="nl-NL" b="1" dirty="0" smtClean="0">
                <a:latin typeface="Futura Lt BT" pitchFamily="34" charset="0"/>
              </a:rPr>
              <a:t>evolutionaire betekenisgeving</a:t>
            </a:r>
          </a:p>
          <a:p>
            <a:pPr algn="ctr"/>
            <a:r>
              <a:rPr lang="nl-NL" dirty="0">
                <a:latin typeface="Futura Lt BT" pitchFamily="34" charset="0"/>
              </a:rPr>
              <a:t>Je kunt een doel stellen en dat op </a:t>
            </a:r>
            <a:r>
              <a:rPr lang="nl-NL" dirty="0" smtClean="0">
                <a:latin typeface="Futura Lt BT" pitchFamily="34" charset="0"/>
              </a:rPr>
              <a:t>een rationele </a:t>
            </a:r>
            <a:r>
              <a:rPr lang="nl-NL" dirty="0">
                <a:latin typeface="Futura Lt BT" pitchFamily="34" charset="0"/>
              </a:rPr>
              <a:t>manier nastreven</a:t>
            </a:r>
          </a:p>
          <a:p>
            <a:pPr algn="ctr"/>
            <a:r>
              <a:rPr lang="nl-NL" dirty="0">
                <a:latin typeface="Futura Lt BT" pitchFamily="34" charset="0"/>
              </a:rPr>
              <a:t>zonder te zien dat de gewenste uitkomst alleen in </a:t>
            </a:r>
          </a:p>
          <a:p>
            <a:pPr algn="ctr"/>
            <a:r>
              <a:rPr lang="nl-NL" dirty="0">
                <a:latin typeface="Futura Lt BT" pitchFamily="34" charset="0"/>
              </a:rPr>
              <a:t>evolutionaire betekenisgeving kan ontstaan.</a:t>
            </a:r>
          </a:p>
          <a:p>
            <a:endParaRPr lang="nl-NL" dirty="0" smtClean="0"/>
          </a:p>
          <a:p>
            <a:pPr algn="ctr"/>
            <a:r>
              <a:rPr lang="nl-NL" b="1" dirty="0">
                <a:latin typeface="Futura Lt BT" pitchFamily="34" charset="0"/>
              </a:rPr>
              <a:t>De rationaliteitswig in zelfreferentiële betekenisgeving </a:t>
            </a:r>
          </a:p>
          <a:p>
            <a:pPr algn="ctr"/>
            <a:r>
              <a:rPr lang="nl-NL" dirty="0">
                <a:latin typeface="Futura Lt BT" pitchFamily="34" charset="0"/>
              </a:rPr>
              <a:t>Je kunt een doel stellen en dat </a:t>
            </a:r>
            <a:r>
              <a:rPr lang="nl-NL" dirty="0" smtClean="0">
                <a:latin typeface="Futura Lt BT" pitchFamily="34" charset="0"/>
              </a:rPr>
              <a:t>op een </a:t>
            </a:r>
            <a:r>
              <a:rPr lang="nl-NL" dirty="0">
                <a:latin typeface="Futura Lt BT" pitchFamily="34" charset="0"/>
              </a:rPr>
              <a:t>rationele manier nastreven</a:t>
            </a:r>
          </a:p>
          <a:p>
            <a:pPr algn="ctr"/>
            <a:r>
              <a:rPr lang="nl-NL" dirty="0">
                <a:latin typeface="Futura Lt BT" pitchFamily="34" charset="0"/>
              </a:rPr>
              <a:t>zonder te zien dat de gewenste uitkomst alleen in </a:t>
            </a:r>
          </a:p>
          <a:p>
            <a:pPr algn="ctr"/>
            <a:r>
              <a:rPr lang="nl-NL" dirty="0">
                <a:latin typeface="Futura Lt BT" pitchFamily="34" charset="0"/>
              </a:rPr>
              <a:t>zelfreferentiële betekenisgeving kan ontstaan.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47" y="6264068"/>
            <a:ext cx="1365504" cy="23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63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123</Words>
  <Application>Microsoft Office PowerPoint</Application>
  <PresentationFormat>Diavoorstelling (4:3)</PresentationFormat>
  <Paragraphs>71</Paragraphs>
  <Slides>4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Vivien Coulier</dc:creator>
  <cp:lastModifiedBy>Wim van Dinten</cp:lastModifiedBy>
  <cp:revision>22</cp:revision>
  <cp:lastPrinted>2014-10-29T10:08:01Z</cp:lastPrinted>
  <dcterms:created xsi:type="dcterms:W3CDTF">2014-09-04T08:50:05Z</dcterms:created>
  <dcterms:modified xsi:type="dcterms:W3CDTF">2015-11-03T16:05:09Z</dcterms:modified>
</cp:coreProperties>
</file>